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26"/>
  </p:notesMasterIdLst>
  <p:handoutMasterIdLst>
    <p:handoutMasterId r:id="rId27"/>
  </p:handoutMasterIdLst>
  <p:sldIdLst>
    <p:sldId id="256" r:id="rId7"/>
    <p:sldId id="260" r:id="rId8"/>
    <p:sldId id="264" r:id="rId9"/>
    <p:sldId id="288" r:id="rId10"/>
    <p:sldId id="268" r:id="rId11"/>
    <p:sldId id="265" r:id="rId12"/>
    <p:sldId id="269" r:id="rId13"/>
    <p:sldId id="266" r:id="rId14"/>
    <p:sldId id="278" r:id="rId15"/>
    <p:sldId id="270" r:id="rId16"/>
    <p:sldId id="277" r:id="rId17"/>
    <p:sldId id="280" r:id="rId18"/>
    <p:sldId id="284" r:id="rId19"/>
    <p:sldId id="287" r:id="rId20"/>
    <p:sldId id="285" r:id="rId21"/>
    <p:sldId id="272" r:id="rId22"/>
    <p:sldId id="259" r:id="rId23"/>
    <p:sldId id="290" r:id="rId24"/>
    <p:sldId id="289" r:id="rId2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19"/>
    <a:srgbClr val="CCD900"/>
    <a:srgbClr val="FF8019"/>
    <a:srgbClr val="00B3FF"/>
    <a:srgbClr val="00ADFF"/>
    <a:srgbClr val="00A6FF"/>
    <a:srgbClr val="0099FF"/>
    <a:srgbClr val="00CCFF"/>
    <a:srgbClr val="0096D4"/>
    <a:srgbClr val="1BA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00" autoAdjust="0"/>
  </p:normalViewPr>
  <p:slideViewPr>
    <p:cSldViewPr>
      <p:cViewPr varScale="1">
        <p:scale>
          <a:sx n="62" d="100"/>
          <a:sy n="62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5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857A0-936F-40FA-9E14-6EC710E95804}" type="datetimeFigureOut">
              <a:rPr lang="fr-FR" smtClean="0"/>
              <a:t>21/09/19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CAF4-6373-4100-B942-25BA5DDCA7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571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5831"/>
            <a:ext cx="5436909" cy="446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de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6318C4-B210-4080-A60D-DC36945B80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386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8671-5482-494A-921B-67CA4873AA19}" type="slidenum">
              <a:rPr lang="fr-FR"/>
              <a:pPr/>
              <a:t>1</a:t>
            </a:fld>
            <a:endParaRPr lang="fr-F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43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318C4-B210-4080-A60D-DC36945B80F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3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1268"/>
            <a:ext cx="7772400" cy="2127250"/>
          </a:xfrm>
        </p:spPr>
        <p:txBody>
          <a:bodyPr/>
          <a:lstStyle>
            <a:lvl1pPr algn="ctr">
              <a:defRPr sz="5800" baseline="0">
                <a:solidFill>
                  <a:srgbClr val="517A7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noProof="0" dirty="0"/>
              <a:t>Modifiez le style du titre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4652" y="3369131"/>
            <a:ext cx="6400800" cy="1067981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>
                <a:solidFill>
                  <a:srgbClr val="517A7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76256" y="111216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199752" y="3074991"/>
            <a:ext cx="2870200" cy="201613"/>
          </a:xfrm>
          <a:prstGeom prst="rect">
            <a:avLst/>
          </a:prstGeom>
          <a:solidFill>
            <a:srgbClr val="FF8019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69952" y="3074991"/>
            <a:ext cx="2870200" cy="201613"/>
          </a:xfrm>
          <a:prstGeom prst="rect">
            <a:avLst/>
          </a:prstGeom>
          <a:solidFill>
            <a:srgbClr val="00B3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40152" y="3074991"/>
            <a:ext cx="2870200" cy="201613"/>
          </a:xfrm>
          <a:prstGeom prst="rect">
            <a:avLst/>
          </a:prstGeom>
          <a:solidFill>
            <a:srgbClr val="CCD9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6" y="433585"/>
            <a:ext cx="1815332" cy="1046774"/>
          </a:xfrm>
          <a:prstGeom prst="rect">
            <a:avLst/>
          </a:prstGeom>
          <a:noFill/>
        </p:spPr>
      </p:pic>
      <p:pic>
        <p:nvPicPr>
          <p:cNvPr id="12" name="Image 11" descr="Macintosh HD:Users:j.bernard:Documents:HOPITAUX:EPSM-R:GRAPHIQUE:Logos:EPSM-R:logohorizon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80" y="534065"/>
            <a:ext cx="1832248" cy="9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92" y="3953818"/>
            <a:ext cx="3610416" cy="27778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DFB43-BE6E-49C3-87DC-432A961DEC4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79BE4-1719-4C27-B003-95A2161BEFE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67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1029711-BF69-4CD2-8D8A-F0DFE2D1D46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3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fr-FR"/>
              <a:t>Cliquez sur l'icône pour ajouter une image en ligne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0B1F29-9A3F-4440-A1D5-000E43B3352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29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517A7A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7619"/>
                </a:solidFill>
              </a:defRPr>
            </a:lvl1pPr>
            <a:lvl2pPr>
              <a:defRPr>
                <a:solidFill>
                  <a:srgbClr val="517A7A"/>
                </a:solidFill>
              </a:defRPr>
            </a:lvl2pPr>
            <a:lvl3pPr>
              <a:defRPr>
                <a:solidFill>
                  <a:srgbClr val="517A7A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517A7A"/>
                </a:solidFill>
              </a:defRPr>
            </a:lvl1pPr>
          </a:lstStyle>
          <a:p>
            <a:r>
              <a:rPr lang="fr-RE"/>
              <a:t>20/09/2019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517A7A"/>
                </a:solidFill>
              </a:defRPr>
            </a:lvl1pPr>
          </a:lstStyle>
          <a:p>
            <a:fld id="{E8FDF0D2-B81C-4F98-96BD-4DA0166C57B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309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0080C-C5D6-4263-B25B-9AA38727F32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7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ABE13-5B57-420C-BEDB-E3D072BD5DA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68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8492B-5A4A-4904-8349-7636D26730C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97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A8B9E-181F-4FD8-8FFA-95C08E9A402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96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952DF-7873-4295-8088-D52A02B6E93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03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EAD4D-CFDC-425B-BB71-061979EE833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04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RE"/>
              <a:t>20/09/2019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A78CD-6A2B-432D-856D-7FAAD83A062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49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FR" dirty="0"/>
              <a:t>Cliquez pour modifier le style du titre du masque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517A7A"/>
                </a:solidFill>
              </a:defRPr>
            </a:lvl1pPr>
          </a:lstStyle>
          <a:p>
            <a:r>
              <a:rPr lang="fr-RE"/>
              <a:t>20/09/2019</a:t>
            </a:r>
            <a:endParaRPr lang="fr-FR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517A7A"/>
                </a:solidFill>
              </a:defRPr>
            </a:lvl1pPr>
          </a:lstStyle>
          <a:p>
            <a:fld id="{6F536F8D-2BAB-4911-BCBB-C07CABDA3B6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FF8019"/>
          </a:solidFill>
          <a:ln>
            <a:noFill/>
          </a:ln>
          <a:effectLst/>
        </p:spPr>
        <p:txBody>
          <a:bodyPr wrap="none" anchor="ctr"/>
          <a:lstStyle/>
          <a:p>
            <a:pPr lvl="0"/>
            <a:endParaRPr lang="fr-FR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rgbClr val="517A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00B3FF"/>
          </a:solidFill>
          <a:ln>
            <a:noFill/>
          </a:ln>
          <a:effectLst/>
        </p:spPr>
        <p:txBody>
          <a:bodyPr wrap="none" anchor="ctr"/>
          <a:lstStyle/>
          <a:p>
            <a:pPr lvl="0"/>
            <a:endParaRPr lang="fr-FR"/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CCD900"/>
          </a:solidFill>
          <a:ln>
            <a:noFill/>
          </a:ln>
          <a:effectLst/>
        </p:spPr>
        <p:txBody>
          <a:bodyPr wrap="none" anchor="ctr"/>
          <a:lstStyle/>
          <a:p>
            <a:pPr lvl="0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695"/>
            <a:ext cx="1326161" cy="764704"/>
          </a:xfrm>
          <a:prstGeom prst="rect">
            <a:avLst/>
          </a:prstGeom>
        </p:spPr>
      </p:pic>
      <p:pic>
        <p:nvPicPr>
          <p:cNvPr id="12" name="Image 11" descr="Macintosh HD:Users:j.bernard:Documents:HOPITAUX:EPSM-R:GRAPHIQUE:Logos:EPSM-R:logohorizon.jpg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18687"/>
            <a:ext cx="1409700" cy="6807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sz="3000" dirty="0" smtClean="0">
          <a:solidFill>
            <a:srgbClr val="517A7A"/>
          </a:solidFill>
          <a:latin typeface="Arial Narrow" panose="020B0606020202030204" pitchFamily="34" charset="0"/>
          <a:ea typeface="+mn-ea"/>
          <a:cs typeface="+mn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514350" indent="-514350" algn="l" rtl="0" eaLnBrk="1" fontAlgn="base" hangingPunct="1">
        <a:spcBef>
          <a:spcPct val="20000"/>
        </a:spcBef>
        <a:spcAft>
          <a:spcPct val="0"/>
        </a:spcAft>
        <a:buClr>
          <a:srgbClr val="FF8019"/>
        </a:buClr>
        <a:buSzPct val="75000"/>
        <a:buFont typeface="+mj-lt"/>
        <a:buAutoNum type="arabicPeriod"/>
        <a:defRPr sz="2800">
          <a:solidFill>
            <a:srgbClr val="517A7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3FF"/>
        </a:buClr>
        <a:buSzPct val="75000"/>
        <a:buFont typeface="Wingdings" pitchFamily="2" charset="2"/>
        <a:buChar char="ü"/>
        <a:defRPr sz="2400">
          <a:solidFill>
            <a:srgbClr val="517A7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D900"/>
        </a:buClr>
        <a:buSzPct val="65000"/>
        <a:buFont typeface="Wingdings" pitchFamily="2" charset="2"/>
        <a:buChar char="§"/>
        <a:defRPr sz="2000">
          <a:solidFill>
            <a:srgbClr val="517A7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rgbClr val="517A7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517A7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229600" cy="1139825"/>
          </a:xfrm>
        </p:spPr>
        <p:txBody>
          <a:bodyPr/>
          <a:lstStyle/>
          <a:p>
            <a:pPr algn="ctr"/>
            <a:r>
              <a:rPr lang="fr-FR" sz="4000" b="1" dirty="0"/>
              <a:t>Troubles cognitifs post anesthésiques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9794" y="1928564"/>
            <a:ext cx="6400800" cy="1068388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FF76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propos d’un cas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A3EC30-E3C5-204B-9362-E3531CBE5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96952"/>
            <a:ext cx="4904760" cy="2997353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F877A69-E86E-7446-8475-2F4A2AE9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fr-FR" dirty="0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C39B9DA-B16C-E646-8165-79DD96FB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8B9E-181F-4FD8-8FFA-95C08E9A4023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D8183CD6-A5F9-9143-9F9D-AA4645FE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9339B32-B9A2-4D40-8B5A-1CFB8786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2DF-7873-4295-8088-D52A02B6E936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9FF1D2B-2F6D-2B4F-8AC1-E83935792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2808"/>
            <a:ext cx="8676964" cy="61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7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742F34A-10A1-E149-82B7-756A6C65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DA29880-A11E-944B-896F-6D2E8ACD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2DF-7873-4295-8088-D52A02B6E936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70CDE24-0106-154F-A323-65F61FCE2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686800" cy="59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A8C7A17E-3DCA-304C-91B5-F4CDF0E6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A21484A-44D7-E142-8463-73B3733E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2DF-7873-4295-8088-D52A02B6E936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19A2D0D-E8D7-F24E-8A92-8C803207A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820472" cy="59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7BBFE050-D825-4446-B30E-A0A82C88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7AA6BC3-8358-204B-A6E5-0D7B5A14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2DF-7873-4295-8088-D52A02B6E936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015C591-7D03-D944-B8A6-1E1DD3BF4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7" y="0"/>
            <a:ext cx="8855968" cy="61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6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0A11FF46-97C0-3B46-B599-99764A56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205CDACF-6B53-8B45-BB5B-555D8360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2DF-7873-4295-8088-D52A02B6E936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F45C88D-1685-114E-BF5A-DF352A84E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16632"/>
            <a:ext cx="8890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CE779405-62C6-284E-964E-678F5DE1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72FE471-E6AE-F84E-A191-74A60CE3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2DF-7873-4295-8088-D52A02B6E936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B55A9253-7B18-DA4A-BC1E-9295BE70E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34415"/>
            <a:ext cx="8783960" cy="56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64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00FA3839-9836-7748-92C7-D7CFDC7F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7AB2B62-C85A-FF4E-95F9-11E983FC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2DF-7873-4295-8088-D52A02B6E936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A338761-A6C1-C24E-A131-D00C2E217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3"/>
            <a:ext cx="8820472" cy="59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4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/>
              <a:t>Evolution </a:t>
            </a:r>
            <a:endParaRPr lang="fr-FR" sz="40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49462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Plutôt  fluctuante sous </a:t>
            </a:r>
            <a:r>
              <a:rPr lang="fr-FR" sz="2400" b="1" dirty="0">
                <a:solidFill>
                  <a:srgbClr val="000000"/>
                </a:solidFill>
              </a:rPr>
              <a:t>miansérine</a:t>
            </a:r>
            <a:r>
              <a:rPr lang="fr-FR" sz="2400" dirty="0">
                <a:solidFill>
                  <a:srgbClr val="000000"/>
                </a:solidFill>
              </a:rPr>
              <a:t> et </a:t>
            </a:r>
            <a:r>
              <a:rPr lang="fr-FR" sz="2400" b="1" dirty="0" err="1">
                <a:solidFill>
                  <a:srgbClr val="000000"/>
                </a:solidFill>
              </a:rPr>
              <a:t>quetiapine</a:t>
            </a:r>
            <a:r>
              <a:rPr lang="fr-FR" sz="2400" dirty="0">
                <a:solidFill>
                  <a:srgbClr val="000000"/>
                </a:solidFill>
              </a:rPr>
              <a:t> et </a:t>
            </a:r>
            <a:r>
              <a:rPr lang="fr-FR" sz="2400" b="1" dirty="0" err="1">
                <a:solidFill>
                  <a:srgbClr val="000000"/>
                </a:solidFill>
              </a:rPr>
              <a:t>oxazepam</a:t>
            </a:r>
            <a:r>
              <a:rPr lang="fr-FR" sz="2400" dirty="0">
                <a:solidFill>
                  <a:srgbClr val="000000"/>
                </a:solidFill>
              </a:rPr>
              <a:t> + </a:t>
            </a:r>
            <a:r>
              <a:rPr lang="fr-FR" sz="2400" b="1" dirty="0">
                <a:solidFill>
                  <a:srgbClr val="000000"/>
                </a:solidFill>
              </a:rPr>
              <a:t>arrêt halopéridol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Regain d'autonomie pour les AVQ 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Atténuation des TOCS, absence de mouvements et comportements aberrants 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Humeur satisfaisante, disparition des troubles du sommeil, persistance de difficultés relationnelles mais peut rester seule chez elle 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Accepte les soins et la psychothérapie en CMP</a:t>
            </a:r>
            <a:r>
              <a:rPr lang="fr-FR" sz="2400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F0D2-B81C-4F98-96BD-4DA0166C57B9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04FA5D42-B883-E949-922D-44BA7B89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56646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1582B99-E157-436D-87E2-45427FB3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Evolution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8B151FD-15AD-4518-8325-5C6F1BA76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327275"/>
            <a:ext cx="8686800" cy="4530725"/>
          </a:xfrm>
        </p:spPr>
        <p:txBody>
          <a:bodyPr/>
          <a:lstStyle/>
          <a:p>
            <a:pPr marL="0" indent="0">
              <a:buNone/>
            </a:pPr>
            <a:r>
              <a:rPr lang="fr-FR" sz="2400" b="1" u="sng" dirty="0">
                <a:solidFill>
                  <a:srgbClr val="0000FF"/>
                </a:solidFill>
              </a:rPr>
              <a:t>23 mois après </a:t>
            </a:r>
            <a:r>
              <a:rPr lang="fr-FR" sz="2400" b="1" u="sng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endParaRPr lang="fr-FR" sz="2400" b="1" u="sng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A assisté à la cérémonie de mariage de son petit fils 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Relecture IRM : découverte de lésions frontales 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Toujours pas de statut neuropsychologique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Ne supporte pas d'entretien de plus de </a:t>
            </a:r>
            <a:r>
              <a:rPr lang="fr-FR" sz="2400" dirty="0" smtClean="0">
                <a:solidFill>
                  <a:srgbClr val="000000"/>
                </a:solidFill>
              </a:rPr>
              <a:t>10 minutes</a:t>
            </a:r>
            <a:r>
              <a:rPr lang="fr-FR" sz="2400" dirty="0">
                <a:solidFill>
                  <a:srgbClr val="000000"/>
                </a:solidFill>
              </a:rPr>
              <a:t/>
            </a:r>
            <a:br>
              <a:rPr lang="fr-FR" sz="2400" dirty="0">
                <a:solidFill>
                  <a:srgbClr val="000000"/>
                </a:solidFill>
              </a:rPr>
            </a:b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63A656B-B74E-4EDE-8B5F-5A5B5994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A1B38CCF-3E5D-4AC5-9145-0DC3B4FA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F0D2-B81C-4F98-96BD-4DA0166C57B9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9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745CACA-3D0B-456A-AF00-CA7BC979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D0029E7-A0DD-4351-9341-979DF6B5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79439"/>
            <a:ext cx="8970912" cy="453072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Le vieillissement de la population impose que chaque geste opératoire soit précédé dune évaluation des fonctions cognitives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La douleur et l'hypoxie per opératoires sont a prévenir 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Les dysfonctions post opératoires sont parfois révélatrices de déclin cognitif pré opératoire d’où l'intérêt du statut neuropsychologique préopératoire et la prévention des troubles métaboliques 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C</a:t>
            </a:r>
            <a:r>
              <a:rPr lang="fr-FR" sz="2400" dirty="0" smtClean="0">
                <a:solidFill>
                  <a:schemeClr val="tx1"/>
                </a:solidFill>
              </a:rPr>
              <a:t>ollaboration anesthésistes et gériatres </a:t>
            </a: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B10E1DE-29FD-4000-94B3-AB8196C8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A94F5E11-0868-47EF-989E-20F8DB26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F0D2-B81C-4F98-96BD-4DA0166C57B9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50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79B96937-5397-434E-98C6-A123BD71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6052"/>
            <a:ext cx="8229600" cy="1139825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chemeClr val="tx1"/>
                </a:solidFill>
              </a:rPr>
              <a:t>Je ne déclare aucun conflit d’intérêt pour cette communication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A5E3CEB-0D1A-1A40-B4D6-041B8C03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F0D2-B81C-4F98-96BD-4DA0166C57B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07504" y="3645024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98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E2BA02-8433-6F4C-B344-ABF341CB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FD6681E-0C48-8749-9A71-06C047E5F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86731"/>
            <a:ext cx="7715200" cy="4530725"/>
          </a:xfrm>
        </p:spPr>
        <p:txBody>
          <a:bodyPr/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Certains troubles et dysfonctions cognitifs surviennent en post opératoire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L'altération des fonctions supérieures est soit transitoire soit définitive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L’anesthésie qu'elle soit loco régionale ou générale montre une évolution comparable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Ces troubles sont soit révélateurs de troubles cognitifs préexistants ou font eux même le lit d'un déclin cognitif qui va persister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152E583-34C2-BC49-8323-2D6CC90B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9B6E1CC-29AB-B743-8AC3-516DF5FD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F0D2-B81C-4F98-96BD-4DA0166C57B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89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9410802-39A3-455F-AFFA-31461CC7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fr-FR" sz="4000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18D28A0-F5E7-4187-A793-467CA6F7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9954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L'étude ISPOCD1 est  la description princeps du Lancet en 1998 (Houx Rasmussen et Moller), elle incluait 1218 patients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Ces troubles en lien avec le ralentissement des processus mentaux sont retrouvés dans </a:t>
            </a:r>
            <a:r>
              <a:rPr lang="fr-FR" sz="2400" b="1" dirty="0">
                <a:solidFill>
                  <a:srgbClr val="000000"/>
                </a:solidFill>
              </a:rPr>
              <a:t>25.8 % à 7jours </a:t>
            </a:r>
            <a:r>
              <a:rPr lang="fr-FR" sz="2400" dirty="0">
                <a:solidFill>
                  <a:srgbClr val="000000"/>
                </a:solidFill>
              </a:rPr>
              <a:t>(3,4% en Pop témoin)  à </a:t>
            </a:r>
            <a:r>
              <a:rPr lang="fr-FR" sz="2400" b="1" dirty="0">
                <a:solidFill>
                  <a:srgbClr val="000000"/>
                </a:solidFill>
              </a:rPr>
              <a:t>9,9% à 3 mois </a:t>
            </a:r>
            <a:r>
              <a:rPr lang="fr-FR" sz="2400" dirty="0">
                <a:solidFill>
                  <a:srgbClr val="000000"/>
                </a:solidFill>
              </a:rPr>
              <a:t>(2,8 % en Pt)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Pr </a:t>
            </a:r>
            <a:r>
              <a:rPr lang="fr-FR" sz="2400" dirty="0" err="1">
                <a:solidFill>
                  <a:srgbClr val="000000"/>
                </a:solidFill>
              </a:rPr>
              <a:t>Pfitzenmeyer</a:t>
            </a:r>
            <a:r>
              <a:rPr lang="fr-FR" sz="2400" dirty="0">
                <a:solidFill>
                  <a:srgbClr val="000000"/>
                </a:solidFill>
              </a:rPr>
              <a:t> et Al en 2001 :  le suivi  de 1 à 2 ans de cette population retrouve une altération des fonctions cognitives chez </a:t>
            </a:r>
            <a:r>
              <a:rPr lang="fr-FR" sz="2400" b="1" dirty="0">
                <a:solidFill>
                  <a:srgbClr val="000000"/>
                </a:solidFill>
              </a:rPr>
              <a:t>10,4 %</a:t>
            </a:r>
            <a:r>
              <a:rPr lang="fr-FR" sz="2400" dirty="0">
                <a:solidFill>
                  <a:srgbClr val="000000"/>
                </a:solidFill>
              </a:rPr>
              <a:t> des âgés opérés et rejoint donc une population témoin non opérée 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Une plainte dépressive à 6 mois est retrouvée pour la chirurgie non cardiaque 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4686A169-CC96-49E7-A1CC-E47D8280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2B959BE-F3CF-4DE4-B6BD-6DA8028E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F0D2-B81C-4F98-96BD-4DA0166C57B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74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9F54B6E-52DB-F64E-93AD-DFCFA7DD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72F5529-C60C-6B45-8D28-B9717389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F0D2-B81C-4F98-96BD-4DA0166C57B9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B6E17474-ED40-314D-BA82-52715D1A564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708043" cy="6165836"/>
          </a:xfrm>
        </p:spPr>
      </p:pic>
    </p:spTree>
    <p:extLst>
      <p:ext uri="{BB962C8B-B14F-4D97-AF65-F5344CB8AC3E}">
        <p14:creationId xmlns:p14="http://schemas.microsoft.com/office/powerpoint/2010/main" val="342785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E2E7105-D6C0-D34A-8E89-BF3D8F11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Cas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068229D-0132-BB4C-9729-FCC49ADB1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20"/>
          </a:xfrm>
        </p:spPr>
        <p:txBody>
          <a:bodyPr/>
          <a:lstStyle/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Femme de </a:t>
            </a:r>
            <a:r>
              <a:rPr lang="fr-FR" sz="2200" b="1" dirty="0">
                <a:solidFill>
                  <a:schemeClr val="tx1"/>
                </a:solidFill>
              </a:rPr>
              <a:t>79 ans </a:t>
            </a:r>
            <a:r>
              <a:rPr lang="fr-FR" sz="2200" dirty="0">
                <a:solidFill>
                  <a:schemeClr val="tx1"/>
                </a:solidFill>
              </a:rPr>
              <a:t>adressée à l'UGPT Nord pour anxiété invalidante, irritabilité, stéréotypies gestuelles, anorexie et insomnie traitée par son MT par </a:t>
            </a:r>
            <a:r>
              <a:rPr lang="fr-FR" sz="2200" b="1" dirty="0">
                <a:solidFill>
                  <a:schemeClr val="tx1"/>
                </a:solidFill>
              </a:rPr>
              <a:t>miansérine</a:t>
            </a:r>
            <a:r>
              <a:rPr lang="fr-FR" sz="2200" dirty="0">
                <a:solidFill>
                  <a:schemeClr val="tx1"/>
                </a:solidFill>
              </a:rPr>
              <a:t> et </a:t>
            </a:r>
            <a:r>
              <a:rPr lang="fr-FR" sz="2200" b="1" dirty="0" err="1">
                <a:solidFill>
                  <a:schemeClr val="tx1"/>
                </a:solidFill>
              </a:rPr>
              <a:t>oxazepam</a:t>
            </a:r>
            <a:endParaRPr lang="fr-F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Séjour en clinique psychiatrique, mise sous thymorégulateur et retour en gériatrie </a:t>
            </a:r>
          </a:p>
          <a:p>
            <a:pPr marL="0" indent="0">
              <a:buNone/>
            </a:pPr>
            <a:r>
              <a:rPr lang="fr-FR" sz="2200" b="1" u="sng" dirty="0">
                <a:solidFill>
                  <a:srgbClr val="0000FF"/>
                </a:solidFill>
              </a:rPr>
              <a:t>Antécédents</a:t>
            </a:r>
            <a:r>
              <a:rPr lang="fr-FR" sz="2200" b="1" dirty="0">
                <a:solidFill>
                  <a:srgbClr val="0000FF"/>
                </a:solidFill>
              </a:rPr>
              <a:t> :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HTA, AIT en 2008, PF périphérique ancienne, hypothyroïdie traitée par </a:t>
            </a:r>
            <a:r>
              <a:rPr lang="fr-FR" sz="2200" b="1" dirty="0" err="1">
                <a:solidFill>
                  <a:schemeClr val="tx1"/>
                </a:solidFill>
              </a:rPr>
              <a:t>lévothyrox</a:t>
            </a:r>
            <a:r>
              <a:rPr lang="fr-FR" sz="2200" b="1" dirty="0">
                <a:solidFill>
                  <a:schemeClr val="tx1"/>
                </a:solidFill>
              </a:rPr>
              <a:t>, </a:t>
            </a:r>
            <a:r>
              <a:rPr lang="fr-FR" sz="2200" dirty="0">
                <a:solidFill>
                  <a:schemeClr val="tx1"/>
                </a:solidFill>
              </a:rPr>
              <a:t>hystérectomie en 2001, chirurgie cataracte bilatérale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Août  2016: cure chirurgicale de rectocèle : léger retard de réveil, pas de délire </a:t>
            </a:r>
            <a:r>
              <a:rPr lang="fr-FR" sz="2200" dirty="0" smtClean="0">
                <a:solidFill>
                  <a:schemeClr val="tx1"/>
                </a:solidFill>
              </a:rPr>
              <a:t>d’émergence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Découverte d'un bas débit et hypoxie peropératoires </a:t>
            </a:r>
          </a:p>
          <a:p>
            <a:pPr marL="0" indent="0">
              <a:buNone/>
            </a:pPr>
            <a:r>
              <a:rPr lang="fr-FR" sz="1800" dirty="0" smtClean="0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D8CEB7B-7587-B246-B6B8-672BE6A2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0532BD5-511C-EB48-AF02-5ED74E71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F0D2-B81C-4F98-96BD-4DA0166C57B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13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01272FF8-30EE-A54B-ACCF-0B57E005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D133366-07B5-3E46-BEBA-CA60FF60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2DF-7873-4295-8088-D52A02B6E936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DA14099-2A81-194A-8768-318AEEA60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808263" cy="58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5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01EEB8-ECE4-3049-A4F5-8762633E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Cas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21208E3-66BF-7B44-952D-F340E57F2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b="1" u="sng" dirty="0">
                <a:solidFill>
                  <a:srgbClr val="000000"/>
                </a:solidFill>
              </a:rPr>
              <a:t>Evaluation par l'UGPT : 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Altération de la personnalité + isolement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Délire de jalousie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Agressivité / IDEL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Attitude régressive / MARI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Tocs de lavage et ritualisation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Anxiété situationnelle / continence anale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Echolalie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Troubles productifs atténués (déjà traités par </a:t>
            </a:r>
            <a:r>
              <a:rPr lang="fr-FR" sz="2400" b="1" dirty="0" err="1">
                <a:solidFill>
                  <a:srgbClr val="000000"/>
                </a:solidFill>
              </a:rPr>
              <a:t>haloperidol</a:t>
            </a:r>
            <a:r>
              <a:rPr lang="fr-FR" sz="2400" b="1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en gériatrie)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B7BD8D7-C7FD-894F-B7B8-658D8AD1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6D0C1FD-5156-BB42-8B2E-F95DE286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F0D2-B81C-4F98-96BD-4DA0166C57B9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302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86DD97B2-1A66-504E-B21D-F3109D34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Nadia DJELLOULI EPSMR                                                                    SSMPA-UGPT Nord-Est-Ouest 
2e congrès SF3PA 20/09/19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D045A91-5395-4648-8B18-38CDDB72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2DF-7873-4295-8088-D52A02B6E936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0AB9F65-06C9-4545-B706-8BC22C8D3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639944" cy="51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9778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level">
  <a:themeElements>
    <a:clrScheme name="presentation_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esentation_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7fcda-0682-4776-896c-1047c71d1ae3">
      <Value>202</Value>
      <Value>291</Value>
      <Value>448</Value>
    </TaxCatchAll>
    <d3c183e9fa104d4ebc73b165f3e85354 xmlns="8527fcda-0682-4776-896c-1047c71d1a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Modèles de documents validés par l'institution</TermName>
          <TermId xmlns="http://schemas.microsoft.com/office/infopath/2007/PartnerControls">666e9f68-ce4d-4480-aa94-90233bd71240</TermId>
        </TermInfo>
      </Terms>
    </d3c183e9fa104d4ebc73b165f3e85354>
    <TypeHospit xmlns="8527fcda-0682-4776-896c-1047c71d1ae3" xsi:nil="true"/>
    <Verificateur xmlns="8527fcda-0682-4776-896c-1047c71d1ae3">
      <UserInfo>
        <DisplayName/>
        <AccountId xsi:nil="true"/>
        <AccountType/>
      </UserInfo>
    </Verificateur>
    <FoncApprob xmlns="8527fcda-0682-4776-896c-1047c71d1ae3">
</FoncApprob>
    <DateRevision xmlns="8527fcda-0682-4776-896c-1047c71d1ae3" xsi:nil="true"/>
    <d1af1019a57b42d9b46c6a0310ba66d3 xmlns="8527fcda-0682-4776-896c-1047c71d1ae3">
      <Terms xmlns="http://schemas.microsoft.com/office/infopath/2007/PartnerControls"/>
    </d1af1019a57b42d9b46c6a0310ba66d3>
    <Etablissement xmlns="8527fcda-0682-4776-896c-1047c71d1ae3">Les deux</Etablissement>
    <pfa046c9d8514aae9bff80929b7c7ea3 xmlns="8527fcda-0682-4776-896c-1047c71d1a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Direction Générale</TermName>
          <TermId xmlns="http://schemas.microsoft.com/office/infopath/2007/PartnerControls">fb94e237-321c-4828-942c-6334287cf7d9</TermId>
        </TermInfo>
      </Terms>
    </pfa046c9d8514aae9bff80929b7c7ea3>
    <Approbateur xmlns="8527fcda-0682-4776-896c-1047c71d1ae3">
      <UserInfo>
        <DisplayName/>
        <AccountId xsi:nil="true"/>
        <AccountType/>
      </UserInfo>
    </Approbateur>
    <ffab9edc18e546be9ca39e6207528627 xmlns="8527fcda-0682-4776-896c-1047c71d1a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Direction Générale</TermName>
          <TermId xmlns="http://schemas.microsoft.com/office/infopath/2007/PartnerControls">fb94e237-321c-4828-942c-6334287cf7d9</TermId>
        </TermInfo>
      </Terms>
    </ffab9edc18e546be9ca39e6207528627>
    <h15c050d130a4c3f8c7ac9259f173d46 xmlns="8527fcda-0682-4776-896c-1047c71d1a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Production interne</TermName>
          <TermId xmlns="http://schemas.microsoft.com/office/infopath/2007/PartnerControls">5332ba49-830d-417f-88bc-9b071444219d</TermId>
        </TermInfo>
      </Terms>
    </h15c050d130a4c3f8c7ac9259f173d46>
    <fb33dd6726a14a3fb2c17ee0f4e5575e xmlns="8527fcda-0682-4776-896c-1047c71d1ae3">
      <Terms xmlns="http://schemas.microsoft.com/office/infopath/2007/PartnerControls"/>
    </fb33dd6726a14a3fb2c17ee0f4e5575e>
    <Population xmlns="8527fcda-0682-4776-896c-1047c71d1ae3" xsi:nil="true"/>
    <DateEvaluation xmlns="8527fcda-0682-4776-896c-1047c71d1ae3" xsi:nil="true"/>
    <cfed23d4a62b4186a894a62b7572aec0 xmlns="8527fcda-0682-4776-896c-1047c71d1ae3">
      <Terms xmlns="http://schemas.microsoft.com/office/infopath/2007/PartnerControls"/>
    </cfed23d4a62b4186a894a62b7572aec0>
    <FoncVerif xmlns="8527fcda-0682-4776-896c-1047c71d1ae3" xsi:nil="true"/>
    <Redacteur xmlns="8527fcda-0682-4776-896c-1047c71d1ae3">
      <UserInfo>
        <DisplayName>LE VOURC'H Lucie</DisplayName>
        <AccountId>866</AccountId>
        <AccountType/>
      </UserInfo>
    </Redacteur>
    <DateApplication xmlns="8527fcda-0682-4776-896c-1047c71d1ae3">2019-04-14T20:00:00+00:00</DateApplication>
    <RaisonRefus1 xmlns="8527fcda-0682-4776-896c-1047c71d1ae3" xsi:nil="true"/>
    <Redaction xmlns="8527fcda-0682-4776-896c-1047c71d1ae3" xsi:nil="true"/>
    <ControleFormel xmlns="8527fcda-0682-4776-896c-1047c71d1ae3" xsi:nil="true"/>
    <FoncRedac xmlns="8527fcda-0682-4776-896c-1047c71d1ae3">Secrétaire</FoncRedac>
    <Approbation xmlns="8527fcda-0682-4776-896c-1047c71d1ae3" xsi:nil="true"/>
    <Domaines xmlns="8527fcda-0682-4776-896c-1047c71d1ae3">Management et pilotage</Domaines>
    <Publication xmlns="8527fcda-0682-4776-896c-1047c71d1ae3" xsi:nil="true"/>
    <Caracteristiques xmlns="8527fcda-0682-4776-896c-1047c71d1ae3">Modèles de documents validés par l'institution</Caracteristiques>
    <IDtxt xmlns="8527fcda-0682-4776-896c-1047c71d1ae3">GEDPSO-1797567310-8661</IDtxt>
    <Fonctions xmlns="8527fcda-0682-4776-896c-1047c71d1ae3">Communication institutionnelle</Fonctions>
    <Verificateurstxt xmlns="8527fcda-0682-4776-896c-1047c71d1ae3" xsi:nil="true"/>
    <Verification xmlns="8527fcda-0682-4776-896c-1047c71d1ae3" xsi:nil="true"/>
    <Approbateurstxt xmlns="8527fcda-0682-4776-896c-1047c71d1ae3" xsi:nil="true"/>
    <_dlc_DocId xmlns="8527fcda-0682-4776-896c-1047c71d1ae3">GEDPSO-1797567310-8661</_dlc_DocId>
    <_dlc_DocIdUrl xmlns="8527fcda-0682-4776-896c-1047c71d1ae3">
      <Url>http://ged/_layouts/15/DocIdRedir.aspx?ID=GEDPSO-1797567310-8661</Url>
      <Description>GEDPSO-1797567310-8661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5801fbcf-acb3-40b3-b4b6-9e61e42d1354" ContentTypeId="0x010100129C304851E9564AB0C462E4ECA801F5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 Base" ma:contentTypeID="0x010100129C304851E9564AB0C462E4ECA801F50079DB24814FB9614A87709A179D0C3E4F" ma:contentTypeVersion="83" ma:contentTypeDescription="FC 26/2 : Document de base pour les documents/ EPSMR / CHGM" ma:contentTypeScope="" ma:versionID="1e110e80c6ffe6658e63b1888358d395">
  <xsd:schema xmlns:xsd="http://www.w3.org/2001/XMLSchema" xmlns:xs="http://www.w3.org/2001/XMLSchema" xmlns:p="http://schemas.microsoft.com/office/2006/metadata/properties" xmlns:ns1="8527fcda-0682-4776-896c-1047c71d1ae3" targetNamespace="http://schemas.microsoft.com/office/2006/metadata/properties" ma:root="true" ma:fieldsID="9d688ff7ab6497a0e36b990f4b2029b4" ns1:_="">
    <xsd:import namespace="8527fcda-0682-4776-896c-1047c71d1ae3"/>
    <xsd:element name="properties">
      <xsd:complexType>
        <xsd:sequence>
          <xsd:element name="documentManagement">
            <xsd:complexType>
              <xsd:all>
                <xsd:element ref="ns1:Etablissement" minOccurs="0"/>
                <xsd:element ref="ns1:Redacteur"/>
                <xsd:element ref="ns1:Verificateur" minOccurs="0"/>
                <xsd:element ref="ns1:Approbateur" minOccurs="0"/>
                <xsd:element ref="ns1:DateApplication" minOccurs="0"/>
                <xsd:element ref="ns1:DateRevision" minOccurs="0"/>
                <xsd:element ref="ns1:DateEvaluation" minOccurs="0"/>
                <xsd:element ref="ns1:Population" minOccurs="0"/>
                <xsd:element ref="ns1:TypeHospit" minOccurs="0"/>
                <xsd:element ref="ns1:Fonctions" minOccurs="0"/>
                <xsd:element ref="ns1:Domaines" minOccurs="0"/>
                <xsd:element ref="ns1:Caracteristiques" minOccurs="0"/>
                <xsd:element ref="ns1:FoncRedac" minOccurs="0"/>
                <xsd:element ref="ns1:FoncVerif" minOccurs="0"/>
                <xsd:element ref="ns1:FoncApprob" minOccurs="0"/>
                <xsd:element ref="ns1:cfed23d4a62b4186a894a62b7572aec0" minOccurs="0"/>
                <xsd:element ref="ns1:TaxCatchAll" minOccurs="0"/>
                <xsd:element ref="ns1:h15c050d130a4c3f8c7ac9259f173d46" minOccurs="0"/>
                <xsd:element ref="ns1:_dlc_DocId" minOccurs="0"/>
                <xsd:element ref="ns1:_dlc_DocIdUrl" minOccurs="0"/>
                <xsd:element ref="ns1:_dlc_DocIdPersistId" minOccurs="0"/>
                <xsd:element ref="ns1:d3c183e9fa104d4ebc73b165f3e85354" minOccurs="0"/>
                <xsd:element ref="ns1:ffab9edc18e546be9ca39e6207528627" minOccurs="0"/>
                <xsd:element ref="ns1:pfa046c9d8514aae9bff80929b7c7ea3" minOccurs="0"/>
                <xsd:element ref="ns1:TaxCatchAllLabel" minOccurs="0"/>
                <xsd:element ref="ns1:Redaction" minOccurs="0"/>
                <xsd:element ref="ns1:Verification" minOccurs="0"/>
                <xsd:element ref="ns1:Approbation" minOccurs="0"/>
                <xsd:element ref="ns1:d1af1019a57b42d9b46c6a0310ba66d3" minOccurs="0"/>
                <xsd:element ref="ns1:fb33dd6726a14a3fb2c17ee0f4e5575e" minOccurs="0"/>
                <xsd:element ref="ns1:IDtxt" minOccurs="0"/>
                <xsd:element ref="ns1:ControleFormel" minOccurs="0"/>
                <xsd:element ref="ns1:Publication" minOccurs="0"/>
                <xsd:element ref="ns1:Verificateurstxt" minOccurs="0"/>
                <xsd:element ref="ns1:Approbateurstxt" minOccurs="0"/>
                <xsd:element ref="ns1:RaisonRefus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7fcda-0682-4776-896c-1047c71d1ae3" elementFormDefault="qualified">
    <xsd:import namespace="http://schemas.microsoft.com/office/2006/documentManagement/types"/>
    <xsd:import namespace="http://schemas.microsoft.com/office/infopath/2007/PartnerControls"/>
    <xsd:element name="Etablissement" ma:index="0" nillable="true" ma:displayName="Etablissement" ma:default="Les deux" ma:description="Indique l'établissement auquel est rattaché le document" ma:format="RadioButtons" ma:internalName="Etablissement" ma:readOnly="false">
      <xsd:simpleType>
        <xsd:restriction base="dms:Choice">
          <xsd:enumeration value="CHGM"/>
          <xsd:enumeration value="EPSMR"/>
          <xsd:enumeration value="Les deux"/>
        </xsd:restriction>
      </xsd:simpleType>
    </xsd:element>
    <xsd:element name="Redacteur" ma:index="6" ma:displayName="Rédacteur" ma:description="Personne qui a rédigée le document (Peut être différent de la personne qui enregistre le document dans SharePoint)" ma:list="UserInfo" ma:SharePointGroup="0" ma:internalName="Redacteu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erificateur" ma:index="7" nillable="true" ma:displayName="Vérificateur" ma:description="Personne chargée du premier niveau de validation du document" ma:list="UserInfo" ma:SharePointGroup="0" ma:internalName="Verificateu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bateur" ma:index="8" nillable="true" ma:displayName="Approbateur" ma:description="Personne chargée de la validation finale du document" ma:list="UserInfo" ma:SharePointGroup="0" ma:internalName="Approbateu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Application" ma:index="9" nillable="true" ma:displayName="Date d'application" ma:format="DateOnly" ma:internalName="DateApplication" ma:readOnly="false">
      <xsd:simpleType>
        <xsd:restriction base="dms:DateTime"/>
      </xsd:simpleType>
    </xsd:element>
    <xsd:element name="DateRevision" ma:index="10" nillable="true" ma:displayName="Date de révision" ma:description="Indique la date à laquelle le document doit être révisé. Si vide pas de révision nécessaire." ma:format="DateOnly" ma:internalName="DateRevision">
      <xsd:simpleType>
        <xsd:restriction base="dms:DateTime"/>
      </xsd:simpleType>
    </xsd:element>
    <xsd:element name="DateEvaluation" ma:index="11" nillable="true" ma:displayName="Date d'évaluation" ma:description="Date à laquelle le document doit être évalué. Si vide pas d'évaluation nécessaire." ma:format="DateOnly" ma:internalName="DateEvaluation" ma:readOnly="false">
      <xsd:simpleType>
        <xsd:restriction base="dms:DateTime"/>
      </xsd:simpleType>
    </xsd:element>
    <xsd:element name="Population" ma:index="13" nillable="true" ma:displayName="Population de patients" ma:description="Indique la population ciblée par le document" ma:format="RadioButtons" ma:internalName="Population" ma:readOnly="false">
      <xsd:simpleType>
        <xsd:restriction base="dms:Choice">
          <xsd:enumeration value="Aucune population spécifique"/>
          <xsd:enumeration value="Néonat 0 - 28j"/>
          <xsd:enumeration value="Nourrisson 28j - 2 ans"/>
          <xsd:enumeration value="Enfant 2 - 11 ans"/>
          <xsd:enumeration value="Adolescent 12 - 18 ans"/>
          <xsd:enumeration value="Adulte"/>
          <xsd:enumeration value="Personne âgée &gt; 70 ans"/>
          <xsd:enumeration value="Femme Enceinte"/>
          <xsd:enumeration value="Patient porteur de maladie chronique"/>
          <xsd:enumeration value="Personne atteinte d'un handicap"/>
          <xsd:enumeration value="Personne détenue"/>
        </xsd:restriction>
      </xsd:simpleType>
    </xsd:element>
    <xsd:element name="TypeHospit" ma:index="14" nillable="true" ma:displayName="Type d'hospitalisation" ma:description="Indique le type d'hospitalisation concernée par ce document" ma:format="RadioButtons" ma:internalName="TypeHospit" ma:readOnly="false">
      <xsd:simpleType>
        <xsd:restriction base="dms:Choice">
          <xsd:enumeration value="Non concerné"/>
          <xsd:enumeration value="Complète"/>
          <xsd:enumeration value="Semaine"/>
          <xsd:enumeration value="Jour"/>
          <xsd:enumeration value="Ambulatoire"/>
        </xsd:restriction>
      </xsd:simpleType>
    </xsd:element>
    <xsd:element name="Fonctions" ma:index="15" nillable="true" ma:displayName="Fonctions" ma:description="Récupération automatique de la fonction du classement DFC" ma:internalName="Fonctions" ma:readOnly="false">
      <xsd:simpleType>
        <xsd:restriction base="dms:Text">
          <xsd:maxLength value="255"/>
        </xsd:restriction>
      </xsd:simpleType>
    </xsd:element>
    <xsd:element name="Domaines" ma:index="16" nillable="true" ma:displayName="Domaines" ma:description="Récupération automatique du domaine dans le classement DFC" ma:internalName="Domaines" ma:readOnly="false">
      <xsd:simpleType>
        <xsd:restriction base="dms:Text">
          <xsd:maxLength value="255"/>
        </xsd:restriction>
      </xsd:simpleType>
    </xsd:element>
    <xsd:element name="Caracteristiques" ma:index="17" nillable="true" ma:displayName="Caracteristiques" ma:description="Récupération automatique de la caractéristique dans le classement DFC" ma:internalName="Caracteristiques" ma:readOnly="false">
      <xsd:simpleType>
        <xsd:restriction base="dms:Text">
          <xsd:maxLength value="255"/>
        </xsd:restriction>
      </xsd:simpleType>
    </xsd:element>
    <xsd:element name="FoncRedac" ma:index="18" nillable="true" ma:displayName="FoncRedac" ma:description="Récupération automatique de la fonction du rédacteur" ma:internalName="FoncRedac" ma:readOnly="false">
      <xsd:simpleType>
        <xsd:restriction base="dms:Text">
          <xsd:maxLength value="255"/>
        </xsd:restriction>
      </xsd:simpleType>
    </xsd:element>
    <xsd:element name="FoncVerif" ma:index="19" nillable="true" ma:displayName="FoncVerif" ma:description="Récupération automatique de la fonction du vérificateur" ma:internalName="FoncVerif" ma:readOnly="false">
      <xsd:simpleType>
        <xsd:restriction base="dms:Note">
          <xsd:maxLength value="255"/>
        </xsd:restriction>
      </xsd:simpleType>
    </xsd:element>
    <xsd:element name="FoncApprob" ma:index="20" nillable="true" ma:displayName="FoncApprob" ma:description="Récupération automatique de la fonction de l'approbateur" ma:internalName="FoncApprob" ma:readOnly="false">
      <xsd:simpleType>
        <xsd:restriction base="dms:Note">
          <xsd:maxLength value="255"/>
        </xsd:restriction>
      </xsd:simpleType>
    </xsd:element>
    <xsd:element name="cfed23d4a62b4186a894a62b7572aec0" ma:index="23" nillable="true" ma:taxonomy="true" ma:internalName="cfed23d4a62b4186a894a62b7572aec0" ma:taxonomyFieldName="MotsClef" ma:displayName="Mots Clef" ma:readOnly="false" ma:default="" ma:fieldId="{cfed23d4-a62b-4186-a894-a62b7572aec0}" ma:taxonomyMulti="true" ma:sspId="5801fbcf-acb3-40b3-b4b6-9e61e42d1354" ma:termSetId="f5328cc1-5381-4eca-9848-baecb5e7063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25" nillable="true" ma:displayName="Colonne Attraper tout de Taxonomie" ma:hidden="true" ma:list="{7119f8a1-40ba-49b3-b9f0-1eb7a8bb6a59}" ma:internalName="TaxCatchAll" ma:showField="CatchAllData" ma:web="49a1234b-4959-4505-958b-af3a76c163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15c050d130a4c3f8c7ac9259f173d46" ma:index="26" ma:taxonomy="true" ma:internalName="h15c050d130a4c3f8c7ac9259f173d46" ma:taxonomyFieldName="TypeDoc" ma:displayName="Nature de documents" ma:indexed="true" ma:readOnly="false" ma:default="" ma:fieldId="{115c050d-130a-4c3f-8c7a-c9259f173d46}" ma:sspId="5801fbcf-acb3-40b3-b4b6-9e61e42d1354" ma:termSetId="e5b5ffd5-5cfd-47b3-8be6-98506c55d7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7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8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d3c183e9fa104d4ebc73b165f3e85354" ma:index="30" ma:taxonomy="true" ma:internalName="d3c183e9fa104d4ebc73b165f3e85354" ma:taxonomyFieldName="Domaine_x002d_Fonction" ma:displayName="Domaine Fonction Caractéristiques" ma:readOnly="false" ma:default="" ma:fieldId="{d3c183e9-fa10-4d4e-bc73-b165f3e85354}" ma:taxonomyMulti="true" ma:sspId="5801fbcf-acb3-40b3-b4b6-9e61e42d1354" ma:termSetId="30130786-c561-4840-b461-331369245f6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fab9edc18e546be9ca39e6207528627" ma:index="32" nillable="true" ma:taxonomy="true" ma:internalName="ffab9edc18e546be9ca39e6207528627" ma:taxonomyFieldName="ServiceConcerne0" ma:displayName="Diffusion prioritaire à" ma:readOnly="false" ma:default="" ma:fieldId="{ffab9edc-18e5-46be-9ca3-9e6207528627}" ma:taxonomyMulti="true" ma:sspId="5801fbcf-acb3-40b3-b4b6-9e61e42d1354" ma:termSetId="f835ed41-7cd5-4d85-baf8-420294051d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a046c9d8514aae9bff80929b7c7ea3" ma:index="36" ma:taxonomy="true" ma:internalName="pfa046c9d8514aae9bff80929b7c7ea3" ma:taxonomyFieldName="ServiceOrigine" ma:displayName="Secteur émetteur" ma:readOnly="false" ma:default="" ma:fieldId="{9fa046c9-d851-4aae-9bff-80929b7c7ea3}" ma:sspId="5801fbcf-acb3-40b3-b4b6-9e61e42d1354" ma:termSetId="f835ed41-7cd5-4d85-baf8-420294051d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7" nillable="true" ma:displayName="Colonne Attraper tout de Taxonomie1" ma:hidden="true" ma:list="{7119f8a1-40ba-49b3-b9f0-1eb7a8bb6a59}" ma:internalName="TaxCatchAllLabel" ma:readOnly="true" ma:showField="CatchAllDataLabel" ma:web="49a1234b-4959-4505-958b-af3a76c163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daction" ma:index="38" nillable="true" ma:displayName="Redaction" ma:description="Date à laquelle le rédacteur a finalisé le document" ma:format="DateTime" ma:internalName="Redaction" ma:readOnly="false">
      <xsd:simpleType>
        <xsd:restriction base="dms:DateTime"/>
      </xsd:simpleType>
    </xsd:element>
    <xsd:element name="Verification" ma:index="39" nillable="true" ma:displayName="Verification" ma:description="Date de la vérification du document" ma:format="DateTime" ma:internalName="Verification" ma:readOnly="false">
      <xsd:simpleType>
        <xsd:restriction base="dms:DateTime"/>
      </xsd:simpleType>
    </xsd:element>
    <xsd:element name="Approbation" ma:index="40" nillable="true" ma:displayName="Approbation" ma:description="Date de l'approbation du document" ma:format="DateTime" ma:internalName="Approbation" ma:readOnly="false">
      <xsd:simpleType>
        <xsd:restriction base="dms:DateTime"/>
      </xsd:simpleType>
    </xsd:element>
    <xsd:element name="d1af1019a57b42d9b46c6a0310ba66d3" ma:index="41" nillable="true" ma:taxonomy="true" ma:internalName="d1af1019a57b42d9b46c6a0310ba66d3" ma:taxonomyFieldName="CertifCompte" ma:displayName="Certification des Comptes" ma:readOnly="false" ma:default="" ma:fieldId="{d1af1019-a57b-42d9-b46c-6a0310ba66d3}" ma:sspId="5801fbcf-acb3-40b3-b4b6-9e61e42d1354" ma:termSetId="c2c31ff8-dc05-4438-ab8b-2734083bedb1" ma:anchorId="7dbf5a70-ef98-41d5-8f6b-8cbcf67db0c7" ma:open="false" ma:isKeyword="false">
      <xsd:complexType>
        <xsd:sequence>
          <xsd:element ref="pc:Terms" minOccurs="0" maxOccurs="1"/>
        </xsd:sequence>
      </xsd:complexType>
    </xsd:element>
    <xsd:element name="fb33dd6726a14a3fb2c17ee0f4e5575e" ma:index="43" nillable="true" ma:taxonomy="true" ma:internalName="fb33dd6726a14a3fb2c17ee0f4e5575e" ma:taxonomyFieldName="ThemesHAS" ma:displayName="Themes HAS" ma:indexed="true" ma:readOnly="false" ma:default="" ma:fieldId="{fb33dd67-26a1-4a3f-b2c1-7ee0f4e5575e}" ma:sspId="5801fbcf-acb3-40b3-b4b6-9e61e42d1354" ma:termSetId="d1a2cec6-8422-4011-872e-cd6651fbbb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txt" ma:index="45" nillable="true" ma:displayName="IDtxt" ma:description="Valeur de l'ID de document pour insertion dans les fichiers" ma:internalName="IDtxt" ma:readOnly="false">
      <xsd:simpleType>
        <xsd:restriction base="dms:Text">
          <xsd:maxLength value="255"/>
        </xsd:restriction>
      </xsd:simpleType>
    </xsd:element>
    <xsd:element name="ControleFormel" ma:index="46" nillable="true" ma:displayName="ControleFormel" ma:description="Affiche le nom de l'utilisateur et la date de validation du controle formel" ma:internalName="ControleFormel" ma:readOnly="false">
      <xsd:simpleType>
        <xsd:restriction base="dms:Text">
          <xsd:maxLength value="255"/>
        </xsd:restriction>
      </xsd:simpleType>
    </xsd:element>
    <xsd:element name="Publication" ma:index="47" nillable="true" ma:displayName="Publication" ma:description="Affiche le nom de l'utilisateur et la date de validation de la publication du document" ma:internalName="Publication" ma:readOnly="false">
      <xsd:simpleType>
        <xsd:restriction base="dms:Text">
          <xsd:maxLength value="255"/>
        </xsd:restriction>
      </xsd:simpleType>
    </xsd:element>
    <xsd:element name="Verificateurstxt" ma:index="48" nillable="true" ma:displayName="Verificateurstxt" ma:description="Affiche les vérificateurs dans Word" ma:internalName="Verificateurstxt" ma:readOnly="false">
      <xsd:simpleType>
        <xsd:restriction base="dms:Note">
          <xsd:maxLength value="255"/>
        </xsd:restriction>
      </xsd:simpleType>
    </xsd:element>
    <xsd:element name="Approbateurstxt" ma:index="49" nillable="true" ma:displayName="Approbateurstxt" ma:description="Affiche les approbateurs dans Word" ma:internalName="Approbateurstxt" ma:readOnly="false">
      <xsd:simpleType>
        <xsd:restriction base="dms:Note">
          <xsd:maxLength value="255"/>
        </xsd:restriction>
      </xsd:simpleType>
    </xsd:element>
    <xsd:element name="RaisonRefus1" ma:index="50" nillable="true" ma:displayName="RaisonRefus" ma:description="Stock toutes la raison du refus d'une validation" ma:internalName="RaisonRefus1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1" ma:displayName="Type de contenu"/>
        <xsd:element ref="dc:title" minOccurs="0" maxOccurs="1" ma:index="3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FC25A5-C566-449F-8377-B017074D041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527fcda-0682-4776-896c-1047c71d1ae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AD8443-7FA9-48B2-BBEC-8B226F6AC1A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6D40A5A-16FA-4749-B176-F11EDC1FE03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4FFEF45-E7BC-4628-AF92-DD96C04588B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752624D-336A-4346-8ECD-F762FF5DC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7fcda-0682-4776-896c-1047c71d1a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(thème Niveau)</Template>
  <TotalTime>392</TotalTime>
  <Words>600</Words>
  <Application>Microsoft Macintosh PowerPoint</Application>
  <PresentationFormat>Présentation à l'écran (4:3)</PresentationFormat>
  <Paragraphs>93</Paragraphs>
  <Slides>19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presentation_level</vt:lpstr>
      <vt:lpstr>Troubles cognitifs post anesthésiques</vt:lpstr>
      <vt:lpstr>Je ne déclare aucun conflit d’intérêt pour cette communication </vt:lpstr>
      <vt:lpstr>Introduction</vt:lpstr>
      <vt:lpstr>Introduction</vt:lpstr>
      <vt:lpstr>Présentation PowerPoint</vt:lpstr>
      <vt:lpstr>Cas clinique</vt:lpstr>
      <vt:lpstr>Présentation PowerPoint</vt:lpstr>
      <vt:lpstr>Cas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 </vt:lpstr>
      <vt:lpstr>Evolution</vt:lpstr>
      <vt:lpstr>Conclusion</vt:lpstr>
    </vt:vector>
  </TitlesOfParts>
  <Manager/>
  <Company>EPSMR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 CHOR - EPSMR</dc:title>
  <dc:subject/>
  <dc:creator>LE VOURC'H Lucie</dc:creator>
  <cp:keywords/>
  <dc:description/>
  <cp:lastModifiedBy>Nathalie Isabelle</cp:lastModifiedBy>
  <cp:revision>48</cp:revision>
  <cp:lastPrinted>2019-09-19T15:44:27Z</cp:lastPrinted>
  <dcterms:created xsi:type="dcterms:W3CDTF">2019-02-18T15:02:57Z</dcterms:created>
  <dcterms:modified xsi:type="dcterms:W3CDTF">2019-09-21T09:54:08Z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TC060874521036</vt:lpwstr>
  </property>
  <property fmtid="{D5CDD505-2E9C-101B-9397-08002B2CF9AE}" pid="3" name="ContentTypeId">
    <vt:lpwstr>0x010100129C304851E9564AB0C462E4ECA801F50079DB24814FB9614A87709A179D0C3E4F</vt:lpwstr>
  </property>
  <property fmtid="{D5CDD505-2E9C-101B-9397-08002B2CF9AE}" pid="4" name="TypeDoc">
    <vt:lpwstr>202;#Production interne|5332ba49-830d-417f-88bc-9b071444219d</vt:lpwstr>
  </property>
  <property fmtid="{D5CDD505-2E9C-101B-9397-08002B2CF9AE}" pid="5" name="MotsClef">
    <vt:lpwstr/>
  </property>
  <property fmtid="{D5CDD505-2E9C-101B-9397-08002B2CF9AE}" pid="6" name="Revalidation">
    <vt:lpwstr>, </vt:lpwstr>
  </property>
  <property fmtid="{D5CDD505-2E9C-101B-9397-08002B2CF9AE}" pid="7" name="ServiceConcerne0">
    <vt:lpwstr>291;#Direction Générale|fb94e237-321c-4828-942c-6334287cf7d9</vt:lpwstr>
  </property>
  <property fmtid="{D5CDD505-2E9C-101B-9397-08002B2CF9AE}" pid="8" name="ServiceOrigine">
    <vt:lpwstr>291;#Direction Générale|fb94e237-321c-4828-942c-6334287cf7d9</vt:lpwstr>
  </property>
  <property fmtid="{D5CDD505-2E9C-101B-9397-08002B2CF9AE}" pid="9" name="Niveau de confidentialité">
    <vt:lpwstr>Diffusion générale</vt:lpwstr>
  </property>
  <property fmtid="{D5CDD505-2E9C-101B-9397-08002B2CF9AE}" pid="10" name="Domaine-Fonction">
    <vt:lpwstr>448;#Modèles de documents validés par l'institution|666e9f68-ce4d-4480-aa94-90233bd71240</vt:lpwstr>
  </property>
  <property fmtid="{D5CDD505-2E9C-101B-9397-08002B2CF9AE}" pid="11" name="MAJ-Champs">
    <vt:lpwstr>, </vt:lpwstr>
  </property>
  <property fmtid="{D5CDD505-2E9C-101B-9397-08002B2CF9AE}" pid="12" name="ThemesHAS">
    <vt:lpwstr/>
  </property>
  <property fmtid="{D5CDD505-2E9C-101B-9397-08002B2CF9AE}" pid="13" name="CertifCompte">
    <vt:lpwstr/>
  </property>
  <property fmtid="{D5CDD505-2E9C-101B-9397-08002B2CF9AE}" pid="14" name="étape 1er">
    <vt:lpwstr>E2</vt:lpwstr>
  </property>
  <property fmtid="{D5CDD505-2E9C-101B-9397-08002B2CF9AE}" pid="15" name="_dlc_DocIdItemGuid">
    <vt:lpwstr>5cabdac4-d57f-4d90-a395-539417815894</vt:lpwstr>
  </property>
</Properties>
</file>